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8"/>
  </p:notesMasterIdLst>
  <p:sldIdLst>
    <p:sldId id="256" r:id="rId2"/>
    <p:sldId id="257" r:id="rId3"/>
    <p:sldId id="295" r:id="rId4"/>
    <p:sldId id="296" r:id="rId5"/>
    <p:sldId id="297" r:id="rId6"/>
    <p:sldId id="298" r:id="rId7"/>
    <p:sldId id="303" r:id="rId8"/>
    <p:sldId id="308" r:id="rId9"/>
    <p:sldId id="304" r:id="rId10"/>
    <p:sldId id="305" r:id="rId11"/>
    <p:sldId id="306" r:id="rId12"/>
    <p:sldId id="301" r:id="rId13"/>
    <p:sldId id="302" r:id="rId14"/>
    <p:sldId id="300" r:id="rId15"/>
    <p:sldId id="299" r:id="rId16"/>
    <p:sldId id="307" r:id="rId17"/>
  </p:sldIdLst>
  <p:sldSz cx="9144000" cy="5143500" type="screen16x9"/>
  <p:notesSz cx="6858000" cy="9144000"/>
  <p:embeddedFontLst>
    <p:embeddedFont>
      <p:font typeface="Aboreto" panose="020B0604020202020204" charset="0"/>
      <p:regular r:id="rId19"/>
    </p:embeddedFont>
    <p:embeddedFont>
      <p:font typeface="Barlow" panose="00000500000000000000" pitchFamily="2" charset="0"/>
      <p:regular r:id="rId20"/>
      <p:bold r:id="rId21"/>
      <p:italic r:id="rId22"/>
      <p:boldItalic r:id="rId23"/>
    </p:embeddedFont>
    <p:embeddedFont>
      <p:font typeface="Nunito Light" pitchFamily="2" charset="0"/>
      <p:regular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BE5E54C1-5F77-4C7B-B518-1E0292935FDF}">
          <p14:sldIdLst>
            <p14:sldId id="256"/>
            <p14:sldId id="257"/>
            <p14:sldId id="295"/>
            <p14:sldId id="296"/>
            <p14:sldId id="297"/>
            <p14:sldId id="298"/>
            <p14:sldId id="303"/>
            <p14:sldId id="308"/>
            <p14:sldId id="304"/>
            <p14:sldId id="305"/>
            <p14:sldId id="306"/>
            <p14:sldId id="301"/>
            <p14:sldId id="302"/>
            <p14:sldId id="300"/>
            <p14:sldId id="299"/>
            <p14:sldId id="3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0AE61A-97DB-4A94-8649-5267C1800332}">
  <a:tblStyle styleId="{1D0AE61A-97DB-4A94-8649-5267C18003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BA15CD5-BED2-4E58-B6F1-C4397A11D0A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-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2464" t="2636" r="2006" b="3219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53000" y="1450711"/>
            <a:ext cx="7038000" cy="172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089050" y="3783425"/>
            <a:ext cx="20214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580850" y="-974699"/>
            <a:ext cx="2007200" cy="1916649"/>
            <a:chOff x="7580850" y="-974699"/>
            <a:chExt cx="2007200" cy="1916649"/>
          </a:xfrm>
        </p:grpSpPr>
        <p:pic>
          <p:nvPicPr>
            <p:cNvPr id="13" name="Google Shape;13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7580850" y="-974699"/>
              <a:ext cx="1563149" cy="15631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2"/>
            <p:cNvSpPr/>
            <p:nvPr/>
          </p:nvSpPr>
          <p:spPr>
            <a:xfrm>
              <a:off x="8271729" y="137050"/>
              <a:ext cx="804900" cy="804900"/>
            </a:xfrm>
            <a:prstGeom prst="ellipse">
              <a:avLst/>
            </a:prstGeom>
            <a:solidFill>
              <a:srgbClr val="FDFEFF">
                <a:alpha val="18870"/>
              </a:srgb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5" name="Google Shape;15;p2"/>
            <p:cNvCxnSpPr/>
            <p:nvPr/>
          </p:nvCxnSpPr>
          <p:spPr>
            <a:xfrm rot="10800000" flipH="1">
              <a:off x="8161850" y="137050"/>
              <a:ext cx="1426200" cy="6738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l="941" t="1631" r="3928" b="463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0000" y="1104954"/>
            <a:ext cx="7704000" cy="3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0" name="Google Shape;30;p4"/>
          <p:cNvGrpSpPr/>
          <p:nvPr/>
        </p:nvGrpSpPr>
        <p:grpSpPr>
          <a:xfrm>
            <a:off x="8089800" y="3884700"/>
            <a:ext cx="1297075" cy="1455850"/>
            <a:chOff x="8089800" y="3884700"/>
            <a:chExt cx="1297075" cy="1455850"/>
          </a:xfrm>
        </p:grpSpPr>
        <p:pic>
          <p:nvPicPr>
            <p:cNvPr id="31" name="Google Shape;31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089800" y="4050750"/>
              <a:ext cx="1289800" cy="12898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2" name="Google Shape;32;p4"/>
            <p:cNvCxnSpPr/>
            <p:nvPr/>
          </p:nvCxnSpPr>
          <p:spPr>
            <a:xfrm rot="10800000">
              <a:off x="8640175" y="3884700"/>
              <a:ext cx="746700" cy="12339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8"/>
          <p:cNvPicPr preferRelativeResize="0"/>
          <p:nvPr/>
        </p:nvPicPr>
        <p:blipFill rotWithShape="1">
          <a:blip r:embed="rId2">
            <a:alphaModFix/>
          </a:blip>
          <a:srcRect l="2464" t="2636" r="2006" b="3219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10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pic>
        <p:nvPicPr>
          <p:cNvPr id="63" name="Google Shape;6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6826052" y="3008826"/>
            <a:ext cx="2244899" cy="22448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" name="Google Shape;64;p8"/>
          <p:cNvGrpSpPr/>
          <p:nvPr/>
        </p:nvGrpSpPr>
        <p:grpSpPr>
          <a:xfrm>
            <a:off x="-137900" y="307075"/>
            <a:ext cx="1426200" cy="804900"/>
            <a:chOff x="-137900" y="307075"/>
            <a:chExt cx="1426200" cy="804900"/>
          </a:xfrm>
        </p:grpSpPr>
        <p:sp>
          <p:nvSpPr>
            <p:cNvPr id="65" name="Google Shape;65;p8"/>
            <p:cNvSpPr/>
            <p:nvPr/>
          </p:nvSpPr>
          <p:spPr>
            <a:xfrm>
              <a:off x="-28021" y="307075"/>
              <a:ext cx="804900" cy="804900"/>
            </a:xfrm>
            <a:prstGeom prst="ellipse">
              <a:avLst/>
            </a:prstGeom>
            <a:solidFill>
              <a:srgbClr val="FDFEFF">
                <a:alpha val="18870"/>
              </a:srgb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66" name="Google Shape;66;p8"/>
            <p:cNvCxnSpPr/>
            <p:nvPr/>
          </p:nvCxnSpPr>
          <p:spPr>
            <a:xfrm rot="10800000" flipH="1">
              <a:off x="-137900" y="307075"/>
              <a:ext cx="1426200" cy="6738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9"/>
          <p:cNvPicPr preferRelativeResize="0"/>
          <p:nvPr/>
        </p:nvPicPr>
        <p:blipFill rotWithShape="1">
          <a:blip r:embed="rId2">
            <a:alphaModFix/>
          </a:blip>
          <a:srcRect l="2901" t="4344" r="2910" b="2831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1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71" name="Google Shape;71;p9"/>
          <p:cNvGrpSpPr/>
          <p:nvPr/>
        </p:nvGrpSpPr>
        <p:grpSpPr>
          <a:xfrm>
            <a:off x="-116075" y="3226851"/>
            <a:ext cx="2007200" cy="1916649"/>
            <a:chOff x="7580850" y="-974699"/>
            <a:chExt cx="2007200" cy="1916649"/>
          </a:xfrm>
        </p:grpSpPr>
        <p:pic>
          <p:nvPicPr>
            <p:cNvPr id="72" name="Google Shape;72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7580850" y="-974699"/>
              <a:ext cx="1563149" cy="15631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" name="Google Shape;73;p9"/>
            <p:cNvSpPr/>
            <p:nvPr/>
          </p:nvSpPr>
          <p:spPr>
            <a:xfrm>
              <a:off x="8271729" y="137050"/>
              <a:ext cx="804900" cy="804900"/>
            </a:xfrm>
            <a:prstGeom prst="ellipse">
              <a:avLst/>
            </a:prstGeom>
            <a:solidFill>
              <a:srgbClr val="FDFEFF">
                <a:alpha val="18870"/>
              </a:srgb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74" name="Google Shape;74;p9"/>
            <p:cNvCxnSpPr/>
            <p:nvPr/>
          </p:nvCxnSpPr>
          <p:spPr>
            <a:xfrm rot="10800000" flipH="1">
              <a:off x="8161850" y="137050"/>
              <a:ext cx="1426200" cy="6738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3"/>
          <p:cNvPicPr preferRelativeResize="0"/>
          <p:nvPr/>
        </p:nvPicPr>
        <p:blipFill rotWithShape="1">
          <a:blip r:embed="rId2">
            <a:alphaModFix/>
          </a:blip>
          <a:srcRect l="4425" t="20157" r="20176" b="5542"/>
          <a:stretch/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6" name="Google Shape;206;p23"/>
          <p:cNvGrpSpPr/>
          <p:nvPr/>
        </p:nvGrpSpPr>
        <p:grpSpPr>
          <a:xfrm rot="-1261221">
            <a:off x="8101005" y="-321520"/>
            <a:ext cx="1086690" cy="2224761"/>
            <a:chOff x="132278" y="1922694"/>
            <a:chExt cx="1225385" cy="2508710"/>
          </a:xfrm>
        </p:grpSpPr>
        <p:pic>
          <p:nvPicPr>
            <p:cNvPr id="207" name="Google Shape;207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5487" y="3389227"/>
              <a:ext cx="1042176" cy="104217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08" name="Google Shape;208;p23"/>
            <p:cNvGrpSpPr/>
            <p:nvPr/>
          </p:nvGrpSpPr>
          <p:grpSpPr>
            <a:xfrm>
              <a:off x="132278" y="1922694"/>
              <a:ext cx="1161900" cy="2101500"/>
              <a:chOff x="3" y="614594"/>
              <a:chExt cx="1161900" cy="2101500"/>
            </a:xfrm>
          </p:grpSpPr>
          <p:sp>
            <p:nvSpPr>
              <p:cNvPr id="209" name="Google Shape;209;p23"/>
              <p:cNvSpPr/>
              <p:nvPr/>
            </p:nvSpPr>
            <p:spPr>
              <a:xfrm>
                <a:off x="3" y="1283925"/>
                <a:ext cx="1161900" cy="1161900"/>
              </a:xfrm>
              <a:prstGeom prst="ellipse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sp>
            <p:nvSpPr>
              <p:cNvPr id="210" name="Google Shape;210;p23"/>
              <p:cNvSpPr/>
              <p:nvPr/>
            </p:nvSpPr>
            <p:spPr>
              <a:xfrm>
                <a:off x="148000" y="823950"/>
                <a:ext cx="674100" cy="674100"/>
              </a:xfrm>
              <a:prstGeom prst="ellipse">
                <a:avLst/>
              </a:prstGeom>
              <a:solidFill>
                <a:srgbClr val="FDFEFF">
                  <a:alpha val="18870"/>
                </a:srgbClr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cxnSp>
            <p:nvCxnSpPr>
              <p:cNvPr id="211" name="Google Shape;211;p23"/>
              <p:cNvCxnSpPr/>
              <p:nvPr/>
            </p:nvCxnSpPr>
            <p:spPr>
              <a:xfrm rot="10800000">
                <a:off x="383463" y="614594"/>
                <a:ext cx="321900" cy="2101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4"/>
          <p:cNvPicPr preferRelativeResize="0"/>
          <p:nvPr/>
        </p:nvPicPr>
        <p:blipFill rotWithShape="1">
          <a:blip r:embed="rId2">
            <a:alphaModFix/>
          </a:blip>
          <a:srcRect l="9901" t="2434" r="1853" b="1060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24"/>
          <p:cNvGrpSpPr/>
          <p:nvPr/>
        </p:nvGrpSpPr>
        <p:grpSpPr>
          <a:xfrm>
            <a:off x="-594462" y="-138969"/>
            <a:ext cx="1819930" cy="2447478"/>
            <a:chOff x="8038017" y="2160203"/>
            <a:chExt cx="1411674" cy="1898447"/>
          </a:xfrm>
        </p:grpSpPr>
        <p:pic>
          <p:nvPicPr>
            <p:cNvPr id="215" name="Google Shape;215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9000028">
              <a:off x="8227148" y="2349325"/>
              <a:ext cx="1033412" cy="10334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6" name="Google Shape;216;p24"/>
            <p:cNvSpPr/>
            <p:nvPr/>
          </p:nvSpPr>
          <p:spPr>
            <a:xfrm>
              <a:off x="8150966" y="3029900"/>
              <a:ext cx="794100" cy="7941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217" name="Google Shape;217;p24"/>
            <p:cNvCxnSpPr/>
            <p:nvPr/>
          </p:nvCxnSpPr>
          <p:spPr>
            <a:xfrm rot="10800000" flipH="1">
              <a:off x="8346400" y="2250550"/>
              <a:ext cx="606300" cy="18081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18" name="Google Shape;21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110473" y="4210696"/>
            <a:ext cx="1522279" cy="1522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8" r:id="rId5"/>
    <p:sldLayoutId id="2147483669" r:id="rId6"/>
    <p:sldLayoutId id="2147483670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>
            <a:spLocks noGrp="1"/>
          </p:cNvSpPr>
          <p:nvPr>
            <p:ph type="ctrTitle"/>
          </p:nvPr>
        </p:nvSpPr>
        <p:spPr>
          <a:xfrm>
            <a:off x="1053000" y="1450711"/>
            <a:ext cx="7038000" cy="172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sz="3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Demoblaze Automation Project </a:t>
            </a:r>
            <a:br>
              <a:rPr lang="en-IN" sz="3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" sz="3200" b="1" i="1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sz="3200" b="1" i="1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0" name="Google Shape;230;p28"/>
          <p:cNvSpPr txBox="1">
            <a:spLocks noGrp="1"/>
          </p:cNvSpPr>
          <p:nvPr>
            <p:ph type="subTitle" idx="1"/>
          </p:nvPr>
        </p:nvSpPr>
        <p:spPr>
          <a:xfrm>
            <a:off x="6089050" y="3783425"/>
            <a:ext cx="20214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 Chandrika David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1" name="Google Shape;231;p28"/>
          <p:cNvCxnSpPr/>
          <p:nvPr/>
        </p:nvCxnSpPr>
        <p:spPr>
          <a:xfrm rot="10800000" flipH="1">
            <a:off x="5448950" y="3372025"/>
            <a:ext cx="1426200" cy="6738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2" name="Google Shape;232;p28"/>
          <p:cNvGrpSpPr/>
          <p:nvPr/>
        </p:nvGrpSpPr>
        <p:grpSpPr>
          <a:xfrm>
            <a:off x="33691" y="2452825"/>
            <a:ext cx="1869709" cy="2638000"/>
            <a:chOff x="33691" y="2452825"/>
            <a:chExt cx="1869709" cy="2638000"/>
          </a:xfrm>
        </p:grpSpPr>
        <p:pic>
          <p:nvPicPr>
            <p:cNvPr id="233" name="Google Shape;233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00" y="3023200"/>
              <a:ext cx="1776625" cy="1776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4" name="Google Shape;234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19300" y="4206725"/>
              <a:ext cx="884100" cy="8841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35" name="Google Shape;235;p28"/>
            <p:cNvGrpSpPr/>
            <p:nvPr/>
          </p:nvGrpSpPr>
          <p:grpSpPr>
            <a:xfrm>
              <a:off x="33691" y="2452825"/>
              <a:ext cx="848000" cy="1560900"/>
              <a:chOff x="0" y="2452825"/>
              <a:chExt cx="848000" cy="1560900"/>
            </a:xfrm>
          </p:grpSpPr>
          <p:sp>
            <p:nvSpPr>
              <p:cNvPr id="236" name="Google Shape;236;p28"/>
              <p:cNvSpPr/>
              <p:nvPr/>
            </p:nvSpPr>
            <p:spPr>
              <a:xfrm>
                <a:off x="53900" y="2861075"/>
                <a:ext cx="794100" cy="794100"/>
              </a:xfrm>
              <a:prstGeom prst="ellipse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Barlow"/>
                </a:endParaRPr>
              </a:p>
            </p:txBody>
          </p:sp>
          <p:sp>
            <p:nvSpPr>
              <p:cNvPr id="237" name="Google Shape;237;p28"/>
              <p:cNvSpPr/>
              <p:nvPr/>
            </p:nvSpPr>
            <p:spPr>
              <a:xfrm>
                <a:off x="195325" y="2861075"/>
                <a:ext cx="571800" cy="571800"/>
              </a:xfrm>
              <a:prstGeom prst="ellipse">
                <a:avLst/>
              </a:prstGeom>
              <a:solidFill>
                <a:srgbClr val="FDFEFF">
                  <a:alpha val="18870"/>
                </a:srgbClr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Barlow"/>
                </a:endParaRPr>
              </a:p>
            </p:txBody>
          </p:sp>
          <p:cxnSp>
            <p:nvCxnSpPr>
              <p:cNvPr id="238" name="Google Shape;238;p28"/>
              <p:cNvCxnSpPr/>
              <p:nvPr/>
            </p:nvCxnSpPr>
            <p:spPr>
              <a:xfrm rot="10800000" flipH="1">
                <a:off x="0" y="2452825"/>
                <a:ext cx="831000" cy="156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8345E-FD1F-576C-7556-17D172F4D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Cucumber reports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605D9-4F29-1A4A-DEE0-DFE5420CA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58FB42-4A7B-463E-9D29-AFEC21915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396" y="1177870"/>
            <a:ext cx="7478603" cy="362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350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7B1CC-4962-13DA-77FF-DF220083B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Allure Reports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626FA8-9FE4-3D4C-3738-D3C790CA5B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DCE109-84E0-3931-71FE-26327E36A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180" y="1104955"/>
            <a:ext cx="7944221" cy="385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72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B27E9-FA7B-8E3F-5451-6CD583009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6. Test Execution &amp; Results</a:t>
            </a:r>
            <a:b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5002D-1A1B-A8A9-F218-604257F5C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 Scenarios Executed: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Login &amp; Signup tests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Cart operations &amp; checkout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Category navigation &amp; alerts handling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Reports Generated: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Extent Reports for UI validation.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Cucumber Reports for feature-based execution.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Allure Reports for visual representation of results.</a:t>
            </a:r>
          </a:p>
          <a:p>
            <a:pPr>
              <a:lnSpc>
                <a:spcPct val="150000"/>
              </a:lnSpc>
            </a:pPr>
            <a:endParaRPr lang="en-IN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44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84983-121B-FC16-0F60-3DF0F5D73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Jenkins Pipeline for CI/CD</a:t>
            </a:r>
            <a:b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IN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FD8E32-10AD-6E98-C443-7DAC9C9E3B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DF0ACC-27C3-52A2-3801-0576D6EA4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380" y="1553083"/>
            <a:ext cx="7183464" cy="335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0567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06D72-1BAC-5F7D-C743-8BCD38522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7. Challenges &amp; Learnings</a:t>
            </a:r>
            <a:b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63C32D-9328-B8AC-A42A-D91FC6B619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Handling dynamic elements &amp; synchronization issues.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Managing multiple test data sources efficiently.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Ensuring smooth Jenkins integration for CI/CD.</a:t>
            </a:r>
          </a:p>
          <a:p>
            <a:pPr>
              <a:lnSpc>
                <a:spcPct val="150000"/>
              </a:lnSpc>
            </a:pPr>
            <a:endParaRPr lang="en-IN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238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D9D06-CBF6-5386-55C8-1A65C1675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</a:t>
            </a:r>
            <a:r>
              <a:rPr lang="en-IN" sz="20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 &amp; Future Enhancements</a:t>
            </a:r>
            <a:b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3AD4C-44B1-1953-E396-16E0EF7FB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04954"/>
            <a:ext cx="7704000" cy="2754124"/>
          </a:xfrm>
        </p:spPr>
        <p:txBody>
          <a:bodyPr/>
          <a:lstStyle/>
          <a:p>
            <a:pPr marL="152400" indent="0">
              <a:lnSpc>
                <a:spcPct val="150000"/>
              </a:lnSpc>
              <a:buNone/>
            </a:pPr>
            <a:endParaRPr lang="en-US" sz="16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Expanding test coverage with API testing.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Implementing Docker for containerized test execution.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Enhancing reporting with custom dashboards.</a:t>
            </a:r>
          </a:p>
          <a:p>
            <a:pPr>
              <a:lnSpc>
                <a:spcPct val="150000"/>
              </a:lnSpc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5870417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8D9A9-FA9A-3EA2-3ECB-4E193F0C3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6CBF8A-1428-0559-6125-BB1CEC26E9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26" name="Picture 2" descr="Client Thank You - event:decision">
            <a:extLst>
              <a:ext uri="{FF2B5EF4-FFF2-40B4-BE49-F238E27FC236}">
                <a16:creationId xmlns:a16="http://schemas.microsoft.com/office/drawing/2014/main" id="{80775371-809E-E2BA-A239-A82ED28EB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5034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Introduction</a:t>
            </a:r>
            <a:endParaRPr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728F06-B951-86D5-25EC-37985AB4A610}"/>
              </a:ext>
            </a:extLst>
          </p:cNvPr>
          <p:cNvSpPr txBox="1"/>
          <p:nvPr/>
        </p:nvSpPr>
        <p:spPr>
          <a:xfrm>
            <a:off x="1185620" y="1115312"/>
            <a:ext cx="7253877" cy="3290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Overview of Demoblaze e-commerce website automation.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Built using Selenium WebDriver, TestNG, Cucumber, and Page Object Model (POM).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Automate login, signup, cart, and checkout.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Improve test efficiency using POM and Page Factory.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 data-driven testing with Excel (Apache POI).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 parallel execution with TestNG XML.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Generate reports (Extent Reports, Allure Reports, Cucumber Reports).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Integrate with Jenkins for CI/CD.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663DE-5B01-C59F-25D3-8B1C0E714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Demoblaze Home 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EFC6B-880A-9438-CEB5-DFC284DAA6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C736EA-F0CF-7CCC-969A-E7C3D9E15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158" y="1104953"/>
            <a:ext cx="7594842" cy="393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217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28591-6373-813D-62A0-407F78DAC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Tools &amp; Technologies Used</a:t>
            </a:r>
            <a:b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F23A2-B0D5-64BB-C275-763AF9F35C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Programming Language:</a:t>
            </a:r>
            <a:r>
              <a:rPr lang="en-IN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Java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Frameworks:</a:t>
            </a:r>
            <a:r>
              <a:rPr lang="en-IN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Selenium WebDriver, TestNG, Cucumber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Handling:</a:t>
            </a:r>
            <a:r>
              <a:rPr lang="en-IN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Apache POI (Excel), Properties files, Data Table.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Reporting:</a:t>
            </a:r>
            <a:r>
              <a:rPr lang="en-IN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Extent Reports, Allure Reports, Cucumber Reports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Version Control:</a:t>
            </a:r>
            <a:r>
              <a:rPr lang="en-IN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Git.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CI/CD:</a:t>
            </a:r>
            <a:r>
              <a:rPr lang="en-IN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Jenkins</a:t>
            </a:r>
          </a:p>
          <a:p>
            <a:pPr>
              <a:lnSpc>
                <a:spcPct val="150000"/>
              </a:lnSpc>
            </a:pPr>
            <a:endParaRPr lang="en-IN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1766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D0C4A-0189-2321-ED96-5184A4E99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 Automation Framework Structure</a:t>
            </a:r>
            <a:b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A46B9C-4086-297F-EC01-B43C4F1DE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804" y="960895"/>
            <a:ext cx="4626244" cy="408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0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DC2F9-5822-C2C0-5876-6EB3618DE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Project Structure</a:t>
            </a:r>
            <a:b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29D96-5EAE-97F6-CF38-928CE56C9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4725" y="893154"/>
            <a:ext cx="8199275" cy="572700"/>
          </a:xfrm>
        </p:spPr>
        <p:txBody>
          <a:bodyPr/>
          <a:lstStyle/>
          <a:p>
            <a:pPr marL="800100" lvl="1" indent="-342900">
              <a:spcBef>
                <a:spcPts val="500"/>
              </a:spcBef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base/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Contains BaseClass.java for browser setup, teardown, and data.properties and excel sheet for test data.</a:t>
            </a:r>
            <a:endParaRPr lang="en-IN" sz="10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spcBef>
                <a:spcPts val="500"/>
              </a:spcBef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features/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Holds Gherkin feature files (signup.feature implemented using BDD).</a:t>
            </a:r>
            <a:endParaRPr lang="en-IN" sz="10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spcBef>
                <a:spcPts val="500"/>
              </a:spcBef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pages/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Implements Page Object Model:</a:t>
            </a:r>
            <a:endParaRPr lang="en-IN" sz="10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spcBef>
                <a:spcPts val="500"/>
              </a:spcBef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Signup Page: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Uses </a:t>
            </a: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BDD with Cucumber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IN" sz="10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spcBef>
                <a:spcPts val="500"/>
              </a:spcBef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About Us, Contact, Category, and Login Pages: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Use </a:t>
            </a: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Page Factory (PF)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IN" sz="10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spcBef>
                <a:spcPts val="500"/>
              </a:spcBef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Cart Page: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Uses </a:t>
            </a: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POM without Page Factory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IN" sz="10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spcBef>
                <a:spcPts val="500"/>
              </a:spcBef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utilities/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Contains ExtentReportManager.java for test reporting.</a:t>
            </a:r>
            <a:endParaRPr lang="en-IN" sz="10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spcBef>
                <a:spcPts val="500"/>
              </a:spcBef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hooks/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Includes Hooks.java for test setup and teardown.</a:t>
            </a:r>
            <a:endParaRPr lang="en-IN" sz="10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spcBef>
                <a:spcPts val="500"/>
              </a:spcBef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MyRunner</a:t>
            </a: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/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Contains Cucumber test runners (signUpRunner.java).</a:t>
            </a:r>
            <a:endParaRPr lang="en-IN" sz="10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spcBef>
                <a:spcPts val="500"/>
              </a:spcBef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stepDefinitions</a:t>
            </a: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/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Step definitions mapping Gherkin steps to Java methods.</a:t>
            </a:r>
            <a:endParaRPr lang="en-IN" sz="10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spcBef>
                <a:spcPts val="500"/>
              </a:spcBef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TestCases</a:t>
            </a:r>
            <a:r>
              <a:rPr lang="en-IN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/</a:t>
            </a:r>
            <a:r>
              <a:rPr lang="en-IN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- Contains TestNG test classes for validation (LoginTest.java, etc.).</a:t>
            </a:r>
            <a:endParaRPr lang="en-IN" sz="1000" dirty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9476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CCFA6-0CAD-FC1D-42E0-1FBF5C811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 Key Features &amp; Implementations</a:t>
            </a:r>
            <a:b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E75B7-6240-5851-5EC5-A976F490D1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Login &amp; Signup Automation: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Validate user authentication with valid and invalid credentials.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Data-driven testing with multiple inputs.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Cart &amp; Checkout Operations: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 multiple products from different categories.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 items from the cart.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Handle alerts and form submissions.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Reporting &amp; Exception Handling: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Screenshots on test failures.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Detailed execution logs and reports.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Parallel Execution &amp; Cross-Browser Testing: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Configured TestNG XML to run tests concurrently.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Jenkins integration with browser choice parameter.</a:t>
            </a:r>
          </a:p>
          <a:p>
            <a:pPr>
              <a:lnSpc>
                <a:spcPct val="150000"/>
              </a:lnSpc>
            </a:pP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8833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0A3A9-7725-1398-CA1C-A5F7CFFB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Reporting Mechanism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2DD677B-B806-6687-A1F9-9C3F12F8E6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 rot="10800000" flipV="1">
            <a:off x="647054" y="1359897"/>
            <a:ext cx="7849892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Extent Reports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Generates visually rich HTML reports with detailed test execution status, logs, and screenshots.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Cucumber Reports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Provides structured feature-wise execution results for BDD scenarios.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Console Logs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Displays real-time test execution details for debugging and issue tracking.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Allure Reports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Offers interactive and graphical test execution insights, including step-wise details, history, and attachments.</a:t>
            </a:r>
          </a:p>
        </p:txBody>
      </p:sp>
    </p:spTree>
    <p:extLst>
      <p:ext uri="{BB962C8B-B14F-4D97-AF65-F5344CB8AC3E}">
        <p14:creationId xmlns:p14="http://schemas.microsoft.com/office/powerpoint/2010/main" val="2780837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E5EEF-CAD7-82CE-9E73-E47D37344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Extent reports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C7B9CF-47E0-FEA4-32D8-8C6440B351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77A7E1-12C8-88B1-8AAA-7305DEAE2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41" y="959802"/>
            <a:ext cx="7704000" cy="390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156791"/>
      </p:ext>
    </p:extLst>
  </p:cSld>
  <p:clrMapOvr>
    <a:masterClrMapping/>
  </p:clrMapOvr>
</p:sld>
</file>

<file path=ppt/theme/theme1.xml><?xml version="1.0" encoding="utf-8"?>
<a:theme xmlns:a="http://schemas.openxmlformats.org/drawingml/2006/main" name="Blue Aesthetic Portfolio by Slidesgo">
  <a:themeElements>
    <a:clrScheme name="Simple Light">
      <a:dk1>
        <a:srgbClr val="263857"/>
      </a:dk1>
      <a:lt1>
        <a:srgbClr val="C2D8EC"/>
      </a:lt1>
      <a:dk2>
        <a:srgbClr val="4A6891"/>
      </a:dk2>
      <a:lt2>
        <a:srgbClr val="759FC7"/>
      </a:lt2>
      <a:accent1>
        <a:srgbClr val="E3ECF5"/>
      </a:accent1>
      <a:accent2>
        <a:srgbClr val="FD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385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575</Words>
  <Application>Microsoft Office PowerPoint</Application>
  <PresentationFormat>On-screen Show (16:9)</PresentationFormat>
  <Paragraphs>75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Calibri</vt:lpstr>
      <vt:lpstr>Courier New</vt:lpstr>
      <vt:lpstr>Nunito Light</vt:lpstr>
      <vt:lpstr>Barlow</vt:lpstr>
      <vt:lpstr>Symbol</vt:lpstr>
      <vt:lpstr>Arial</vt:lpstr>
      <vt:lpstr>Aboreto</vt:lpstr>
      <vt:lpstr>Blue Aesthetic Portfolio by Slidesgo</vt:lpstr>
      <vt:lpstr>Demoblaze Automation Project   </vt:lpstr>
      <vt:lpstr>1. Introduction</vt:lpstr>
      <vt:lpstr>Demoblaze Home Page</vt:lpstr>
      <vt:lpstr>2. Tools &amp; Technologies Used </vt:lpstr>
      <vt:lpstr>Test Automation Framework Structure </vt:lpstr>
      <vt:lpstr>3. Project Structure </vt:lpstr>
      <vt:lpstr>4. Key Features &amp; Implementations </vt:lpstr>
      <vt:lpstr>5. Reporting Mechanism</vt:lpstr>
      <vt:lpstr>Extent reports</vt:lpstr>
      <vt:lpstr>Cucumber reports</vt:lpstr>
      <vt:lpstr>Allure Reports</vt:lpstr>
      <vt:lpstr>6. Test Execution &amp; Results </vt:lpstr>
      <vt:lpstr>Jenkins Pipeline for CI/CD </vt:lpstr>
      <vt:lpstr>7. Challenges &amp; Learnings </vt:lpstr>
      <vt:lpstr>8. Conclusion &amp; Future Enhancements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Windows</dc:creator>
  <cp:lastModifiedBy>D Chandrika</cp:lastModifiedBy>
  <cp:revision>6</cp:revision>
  <dcterms:modified xsi:type="dcterms:W3CDTF">2025-03-26T05:06:40Z</dcterms:modified>
</cp:coreProperties>
</file>